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Montserrat" charset="1" panose="00000500000000000000"/>
      <p:regular r:id="rId23"/>
    </p:embeddedFont>
    <p:embeddedFont>
      <p:font typeface="Open Sans Bold" charset="1" panose="00000000000000000000"/>
      <p:regular r:id="rId24"/>
    </p:embeddedFont>
    <p:embeddedFont>
      <p:font typeface="Open Sans" charset="1" panose="00000000000000000000"/>
      <p:regular r:id="rId25"/>
    </p:embeddedFont>
    <p:embeddedFont>
      <p:font typeface="Montserrat Bold" charset="1" panose="00000800000000000000"/>
      <p:regular r:id="rId26"/>
    </p:embeddedFont>
    <p:embeddedFont>
      <p:font typeface="Poppins" charset="1" panose="00000500000000000000"/>
      <p:regular r:id="rId27"/>
    </p:embeddedFont>
    <p:embeddedFont>
      <p:font typeface="Canva Sans Bold" charset="1" panose="020B0803030501040103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jpeg" Type="http://schemas.openxmlformats.org/officeDocument/2006/relationships/image"/><Relationship Id="rId4" Target="../media/image12.jpeg" Type="http://schemas.openxmlformats.org/officeDocument/2006/relationships/image"/><Relationship Id="rId5" Target="../media/image13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jpeg" Type="http://schemas.openxmlformats.org/officeDocument/2006/relationships/image"/><Relationship Id="rId4" Target="../media/image17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5CE1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83961" y="4341425"/>
            <a:ext cx="13720079" cy="1823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50"/>
              </a:lnSpc>
            </a:pPr>
            <a:r>
              <a:rPr lang="en-US" sz="1348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WEARE APP</a:t>
            </a:r>
          </a:p>
        </p:txBody>
      </p:sp>
      <p:sp>
        <p:nvSpPr>
          <p:cNvPr name="AutoShape 3" id="3"/>
          <p:cNvSpPr/>
          <p:nvPr/>
        </p:nvSpPr>
        <p:spPr>
          <a:xfrm>
            <a:off x="7669737" y="6823515"/>
            <a:ext cx="294852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5075627" y="7690865"/>
            <a:ext cx="8136745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 spc="143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FINAL PROJECT DEMO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902065" y="2631535"/>
            <a:ext cx="4483871" cy="595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79"/>
              </a:lnSpc>
              <a:spcBef>
                <a:spcPct val="0"/>
              </a:spcBef>
            </a:pPr>
            <a:r>
              <a:rPr lang="en-US" sz="355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Team 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5CE1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75566" y="8233433"/>
            <a:ext cx="1024867" cy="102486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69463" y="1028700"/>
            <a:ext cx="16549074" cy="9178824"/>
          </a:xfrm>
          <a:custGeom>
            <a:avLst/>
            <a:gdLst/>
            <a:ahLst/>
            <a:cxnLst/>
            <a:rect r="r" b="b" t="t" l="l"/>
            <a:pathLst>
              <a:path h="9178824" w="16549074">
                <a:moveTo>
                  <a:pt x="0" y="0"/>
                </a:moveTo>
                <a:lnTo>
                  <a:pt x="16549074" y="0"/>
                </a:lnTo>
                <a:lnTo>
                  <a:pt x="16549074" y="9178824"/>
                </a:lnTo>
                <a:lnTo>
                  <a:pt x="0" y="91788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22" r="0" b="-172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39108" y="517674"/>
            <a:ext cx="1685376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WEare Project Demo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92231" y="196998"/>
            <a:ext cx="5985543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b="true" sz="5000">
                <a:solidFill>
                  <a:srgbClr val="1F20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Postman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75566" y="8233433"/>
            <a:ext cx="1024867" cy="102486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3499716"/>
            <a:chOff x="0" y="0"/>
            <a:chExt cx="4816593" cy="9217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921736"/>
            </a:xfrm>
            <a:custGeom>
              <a:avLst/>
              <a:gdLst/>
              <a:ahLst/>
              <a:cxnLst/>
              <a:rect r="r" b="b" t="t" l="l"/>
              <a:pathLst>
                <a:path h="92173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21736"/>
                  </a:lnTo>
                  <a:lnTo>
                    <a:pt x="0" y="921736"/>
                  </a:ln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9693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096803" y="557375"/>
            <a:ext cx="137619" cy="13761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353109" y="557375"/>
            <a:ext cx="137619" cy="13761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605028" y="557375"/>
            <a:ext cx="137619" cy="13761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39108" y="517674"/>
            <a:ext cx="1685376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WEare Project Demo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058123" y="4959032"/>
            <a:ext cx="6171754" cy="457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My overall contribution for the project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254957" y="1023689"/>
            <a:ext cx="9778085" cy="1501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45"/>
              </a:lnSpc>
            </a:pPr>
            <a:r>
              <a:rPr lang="en-US" sz="874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Mina’s Spotlight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5CE1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405068"/>
            <a:ext cx="18288000" cy="2881932"/>
            <a:chOff x="0" y="0"/>
            <a:chExt cx="4816593" cy="7590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759027"/>
            </a:xfrm>
            <a:custGeom>
              <a:avLst/>
              <a:gdLst/>
              <a:ahLst/>
              <a:cxnLst/>
              <a:rect r="r" b="b" t="t" l="l"/>
              <a:pathLst>
                <a:path h="75902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59027"/>
                  </a:lnTo>
                  <a:lnTo>
                    <a:pt x="0" y="7590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8066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5566" y="8233433"/>
            <a:ext cx="1024867" cy="102486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39108" y="6048996"/>
            <a:ext cx="3845434" cy="4601192"/>
            <a:chOff x="0" y="0"/>
            <a:chExt cx="3663950" cy="43840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1750" y="31750"/>
              <a:ext cx="3600450" cy="4319270"/>
            </a:xfrm>
            <a:custGeom>
              <a:avLst/>
              <a:gdLst/>
              <a:ahLst/>
              <a:cxnLst/>
              <a:rect r="r" b="b" t="t" l="l"/>
              <a:pathLst>
                <a:path h="4319270" w="3600450">
                  <a:moveTo>
                    <a:pt x="3600450" y="3959860"/>
                  </a:moveTo>
                  <a:cubicBezTo>
                    <a:pt x="3600450" y="4159250"/>
                    <a:pt x="3439160" y="4319270"/>
                    <a:pt x="3241040" y="4319270"/>
                  </a:cubicBezTo>
                  <a:lnTo>
                    <a:pt x="359410" y="4319270"/>
                  </a:lnTo>
                  <a:cubicBezTo>
                    <a:pt x="160020" y="4319270"/>
                    <a:pt x="0" y="4157980"/>
                    <a:pt x="0" y="395986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3959860"/>
                  </a:lnTo>
                  <a:close/>
                </a:path>
              </a:pathLst>
            </a:custGeom>
            <a:blipFill>
              <a:blip r:embed="rId2"/>
              <a:stretch>
                <a:fillRect l="-40029" t="0" r="-40029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63950" cy="4384040"/>
            </a:xfrm>
            <a:custGeom>
              <a:avLst/>
              <a:gdLst/>
              <a:ahLst/>
              <a:cxnLst/>
              <a:rect r="r" b="b" t="t" l="l"/>
              <a:pathLst>
                <a:path h="4384040" w="3663950">
                  <a:moveTo>
                    <a:pt x="3271520" y="4384040"/>
                  </a:moveTo>
                  <a:lnTo>
                    <a:pt x="391160" y="4384040"/>
                  </a:lnTo>
                  <a:cubicBezTo>
                    <a:pt x="175260" y="4384040"/>
                    <a:pt x="0" y="4208780"/>
                    <a:pt x="0" y="3992880"/>
                  </a:cubicBezTo>
                  <a:lnTo>
                    <a:pt x="0" y="39116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3991610"/>
                  </a:lnTo>
                  <a:cubicBezTo>
                    <a:pt x="3663950" y="4207510"/>
                    <a:pt x="3487420" y="4384040"/>
                    <a:pt x="3271520" y="438404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3991610"/>
                  </a:lnTo>
                  <a:cubicBezTo>
                    <a:pt x="63500" y="4173220"/>
                    <a:pt x="210820" y="4319270"/>
                    <a:pt x="391160" y="4319270"/>
                  </a:cubicBezTo>
                  <a:lnTo>
                    <a:pt x="3271520" y="4319270"/>
                  </a:lnTo>
                  <a:cubicBezTo>
                    <a:pt x="3453130" y="4319270"/>
                    <a:pt x="3599180" y="4171950"/>
                    <a:pt x="3599180" y="399161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5155734" y="6048996"/>
            <a:ext cx="3845434" cy="4601192"/>
            <a:chOff x="0" y="0"/>
            <a:chExt cx="3663950" cy="43840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1750" y="31750"/>
              <a:ext cx="3600450" cy="4319270"/>
            </a:xfrm>
            <a:custGeom>
              <a:avLst/>
              <a:gdLst/>
              <a:ahLst/>
              <a:cxnLst/>
              <a:rect r="r" b="b" t="t" l="l"/>
              <a:pathLst>
                <a:path h="4319270" w="3600450">
                  <a:moveTo>
                    <a:pt x="3600450" y="3959860"/>
                  </a:moveTo>
                  <a:cubicBezTo>
                    <a:pt x="3600450" y="4159250"/>
                    <a:pt x="3439160" y="4319270"/>
                    <a:pt x="3241040" y="4319270"/>
                  </a:cubicBezTo>
                  <a:lnTo>
                    <a:pt x="359410" y="4319270"/>
                  </a:lnTo>
                  <a:cubicBezTo>
                    <a:pt x="160020" y="4319270"/>
                    <a:pt x="0" y="4157980"/>
                    <a:pt x="0" y="395986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3959860"/>
                  </a:lnTo>
                  <a:close/>
                </a:path>
              </a:pathLst>
            </a:custGeom>
            <a:blipFill>
              <a:blip r:embed="rId3"/>
              <a:stretch>
                <a:fillRect l="-40368" t="0" r="-40368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663950" cy="4384040"/>
            </a:xfrm>
            <a:custGeom>
              <a:avLst/>
              <a:gdLst/>
              <a:ahLst/>
              <a:cxnLst/>
              <a:rect r="r" b="b" t="t" l="l"/>
              <a:pathLst>
                <a:path h="4384040" w="3663950">
                  <a:moveTo>
                    <a:pt x="3271520" y="4384040"/>
                  </a:moveTo>
                  <a:lnTo>
                    <a:pt x="391160" y="4384040"/>
                  </a:lnTo>
                  <a:cubicBezTo>
                    <a:pt x="175260" y="4384040"/>
                    <a:pt x="0" y="4208780"/>
                    <a:pt x="0" y="3992880"/>
                  </a:cubicBezTo>
                  <a:lnTo>
                    <a:pt x="0" y="39116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3991610"/>
                  </a:lnTo>
                  <a:cubicBezTo>
                    <a:pt x="3663950" y="4207510"/>
                    <a:pt x="3487420" y="4384040"/>
                    <a:pt x="3271520" y="438404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3991610"/>
                  </a:lnTo>
                  <a:cubicBezTo>
                    <a:pt x="63500" y="4173220"/>
                    <a:pt x="210820" y="4319270"/>
                    <a:pt x="391160" y="4319270"/>
                  </a:cubicBezTo>
                  <a:lnTo>
                    <a:pt x="3271520" y="4319270"/>
                  </a:lnTo>
                  <a:cubicBezTo>
                    <a:pt x="3453130" y="4319270"/>
                    <a:pt x="3599180" y="4171950"/>
                    <a:pt x="3599180" y="399161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9272361" y="6048996"/>
            <a:ext cx="3845434" cy="4601192"/>
            <a:chOff x="0" y="0"/>
            <a:chExt cx="3663950" cy="43840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31750" y="31750"/>
              <a:ext cx="3600450" cy="4319270"/>
            </a:xfrm>
            <a:custGeom>
              <a:avLst/>
              <a:gdLst/>
              <a:ahLst/>
              <a:cxnLst/>
              <a:rect r="r" b="b" t="t" l="l"/>
              <a:pathLst>
                <a:path h="4319270" w="3600450">
                  <a:moveTo>
                    <a:pt x="3600450" y="3959860"/>
                  </a:moveTo>
                  <a:cubicBezTo>
                    <a:pt x="3600450" y="4159250"/>
                    <a:pt x="3439160" y="4319270"/>
                    <a:pt x="3241040" y="4319270"/>
                  </a:cubicBezTo>
                  <a:lnTo>
                    <a:pt x="359410" y="4319270"/>
                  </a:lnTo>
                  <a:cubicBezTo>
                    <a:pt x="160020" y="4319270"/>
                    <a:pt x="0" y="4157980"/>
                    <a:pt x="0" y="395986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3959860"/>
                  </a:lnTo>
                  <a:close/>
                </a:path>
              </a:pathLst>
            </a:custGeom>
            <a:blipFill>
              <a:blip r:embed="rId4"/>
              <a:stretch>
                <a:fillRect l="-40029" t="0" r="-40029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663950" cy="4384040"/>
            </a:xfrm>
            <a:custGeom>
              <a:avLst/>
              <a:gdLst/>
              <a:ahLst/>
              <a:cxnLst/>
              <a:rect r="r" b="b" t="t" l="l"/>
              <a:pathLst>
                <a:path h="4384040" w="3663950">
                  <a:moveTo>
                    <a:pt x="3271520" y="4384040"/>
                  </a:moveTo>
                  <a:lnTo>
                    <a:pt x="391160" y="4384040"/>
                  </a:lnTo>
                  <a:cubicBezTo>
                    <a:pt x="175260" y="4384040"/>
                    <a:pt x="0" y="4208780"/>
                    <a:pt x="0" y="3992880"/>
                  </a:cubicBezTo>
                  <a:lnTo>
                    <a:pt x="0" y="39116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3991610"/>
                  </a:lnTo>
                  <a:cubicBezTo>
                    <a:pt x="3663950" y="4207510"/>
                    <a:pt x="3487420" y="4384040"/>
                    <a:pt x="3271520" y="438404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3991610"/>
                  </a:lnTo>
                  <a:cubicBezTo>
                    <a:pt x="63500" y="4173220"/>
                    <a:pt x="210820" y="4319270"/>
                    <a:pt x="391160" y="4319270"/>
                  </a:cubicBezTo>
                  <a:lnTo>
                    <a:pt x="3271520" y="4319270"/>
                  </a:lnTo>
                  <a:cubicBezTo>
                    <a:pt x="3453130" y="4319270"/>
                    <a:pt x="3599180" y="4171950"/>
                    <a:pt x="3599180" y="399161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3388987" y="6048996"/>
            <a:ext cx="3845434" cy="4601192"/>
            <a:chOff x="0" y="0"/>
            <a:chExt cx="3663950" cy="43840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31750" y="31750"/>
              <a:ext cx="3600450" cy="4319270"/>
            </a:xfrm>
            <a:custGeom>
              <a:avLst/>
              <a:gdLst/>
              <a:ahLst/>
              <a:cxnLst/>
              <a:rect r="r" b="b" t="t" l="l"/>
              <a:pathLst>
                <a:path h="4319270" w="3600450">
                  <a:moveTo>
                    <a:pt x="3600450" y="3959860"/>
                  </a:moveTo>
                  <a:cubicBezTo>
                    <a:pt x="3600450" y="4159250"/>
                    <a:pt x="3439160" y="4319270"/>
                    <a:pt x="3241040" y="4319270"/>
                  </a:cubicBezTo>
                  <a:lnTo>
                    <a:pt x="359410" y="4319270"/>
                  </a:lnTo>
                  <a:cubicBezTo>
                    <a:pt x="160020" y="4319270"/>
                    <a:pt x="0" y="4157980"/>
                    <a:pt x="0" y="395986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3959860"/>
                  </a:lnTo>
                  <a:close/>
                </a:path>
              </a:pathLst>
            </a:custGeom>
            <a:blipFill>
              <a:blip r:embed="rId5"/>
              <a:stretch>
                <a:fillRect l="-40029" t="0" r="-40029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663950" cy="4384040"/>
            </a:xfrm>
            <a:custGeom>
              <a:avLst/>
              <a:gdLst/>
              <a:ahLst/>
              <a:cxnLst/>
              <a:rect r="r" b="b" t="t" l="l"/>
              <a:pathLst>
                <a:path h="4384040" w="3663950">
                  <a:moveTo>
                    <a:pt x="3271520" y="4384040"/>
                  </a:moveTo>
                  <a:lnTo>
                    <a:pt x="391160" y="4384040"/>
                  </a:lnTo>
                  <a:cubicBezTo>
                    <a:pt x="175260" y="4384040"/>
                    <a:pt x="0" y="4208780"/>
                    <a:pt x="0" y="3992880"/>
                  </a:cubicBezTo>
                  <a:lnTo>
                    <a:pt x="0" y="39116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3991610"/>
                  </a:lnTo>
                  <a:cubicBezTo>
                    <a:pt x="3663950" y="4207510"/>
                    <a:pt x="3487420" y="4384040"/>
                    <a:pt x="3271520" y="438404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3991610"/>
                  </a:lnTo>
                  <a:cubicBezTo>
                    <a:pt x="63500" y="4173220"/>
                    <a:pt x="210820" y="4319270"/>
                    <a:pt x="391160" y="4319270"/>
                  </a:cubicBezTo>
                  <a:lnTo>
                    <a:pt x="3271520" y="4319270"/>
                  </a:lnTo>
                  <a:cubicBezTo>
                    <a:pt x="3453130" y="4319270"/>
                    <a:pt x="3599180" y="4171950"/>
                    <a:pt x="3599180" y="399161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459908" y="3611978"/>
            <a:ext cx="677751" cy="677751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576534" y="3611978"/>
            <a:ext cx="677751" cy="677751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693161" y="3611978"/>
            <a:ext cx="677751" cy="677751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3809787" y="3611978"/>
            <a:ext cx="677751" cy="677751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039108" y="517674"/>
            <a:ext cx="1685376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WEare Project Demo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297344" y="3729582"/>
            <a:ext cx="3119506" cy="404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2"/>
              </a:lnSpc>
              <a:spcBef>
                <a:spcPct val="0"/>
              </a:spcBef>
            </a:pPr>
            <a:r>
              <a:rPr lang="en-US" sz="245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Our approach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550728" y="3787976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501935" y="3573878"/>
            <a:ext cx="2021184" cy="1653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 we organized the structure of the project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667355" y="3787976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713812" y="3703827"/>
            <a:ext cx="2021184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Writing Tests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783981" y="3787976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4735188" y="3753686"/>
            <a:ext cx="2021184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Tests execution 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900608" y="3787976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4978036" y="682576"/>
            <a:ext cx="8796784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Test Automation Framework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5CE1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405068"/>
            <a:ext cx="18288000" cy="2881932"/>
            <a:chOff x="0" y="0"/>
            <a:chExt cx="4816593" cy="7590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759027"/>
            </a:xfrm>
            <a:custGeom>
              <a:avLst/>
              <a:gdLst/>
              <a:ahLst/>
              <a:cxnLst/>
              <a:rect r="r" b="b" t="t" l="l"/>
              <a:pathLst>
                <a:path h="75902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59027"/>
                  </a:lnTo>
                  <a:lnTo>
                    <a:pt x="0" y="7590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8066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5566" y="8233433"/>
            <a:ext cx="1024867" cy="102486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054296" y="3551087"/>
            <a:ext cx="12179409" cy="6713899"/>
          </a:xfrm>
          <a:custGeom>
            <a:avLst/>
            <a:gdLst/>
            <a:ahLst/>
            <a:cxnLst/>
            <a:rect r="r" b="b" t="t" l="l"/>
            <a:pathLst>
              <a:path h="6713899" w="12179409">
                <a:moveTo>
                  <a:pt x="0" y="0"/>
                </a:moveTo>
                <a:lnTo>
                  <a:pt x="12179408" y="0"/>
                </a:lnTo>
                <a:lnTo>
                  <a:pt x="12179408" y="6713900"/>
                </a:lnTo>
                <a:lnTo>
                  <a:pt x="0" y="6713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39108" y="517674"/>
            <a:ext cx="1685376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WEare Project Demo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82470" y="689409"/>
            <a:ext cx="879678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Test Automation Framework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037606" y="2442193"/>
            <a:ext cx="4302250" cy="798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Main difficulties</a:t>
            </a:r>
          </a:p>
          <a:p>
            <a:pPr algn="l">
              <a:lnSpc>
                <a:spcPts val="321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339857" y="2042143"/>
            <a:ext cx="4302250" cy="1198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</a:p>
          <a:p>
            <a:pPr algn="ctr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How we overcome them</a:t>
            </a:r>
          </a:p>
          <a:p>
            <a:pPr algn="l">
              <a:lnSpc>
                <a:spcPts val="3219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319105"/>
            <a:ext cx="18288000" cy="3967895"/>
            <a:chOff x="0" y="0"/>
            <a:chExt cx="4816593" cy="10450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45042"/>
            </a:xfrm>
            <a:custGeom>
              <a:avLst/>
              <a:gdLst/>
              <a:ahLst/>
              <a:cxnLst/>
              <a:rect r="r" b="b" t="t" l="l"/>
              <a:pathLst>
                <a:path h="104504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45042"/>
                  </a:lnTo>
                  <a:lnTo>
                    <a:pt x="0" y="1045042"/>
                  </a:ln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0926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5566" y="8233433"/>
            <a:ext cx="1024867" cy="102486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22045" y="1676824"/>
            <a:ext cx="6839591" cy="9191367"/>
            <a:chOff x="0" y="0"/>
            <a:chExt cx="3663950" cy="49237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2"/>
              <a:stretch>
                <a:fillRect l="-51280" t="0" r="-5128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8671186" y="4018509"/>
            <a:ext cx="3845434" cy="4601192"/>
            <a:chOff x="0" y="0"/>
            <a:chExt cx="3663950" cy="43840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1750" y="31750"/>
              <a:ext cx="3600450" cy="4319270"/>
            </a:xfrm>
            <a:custGeom>
              <a:avLst/>
              <a:gdLst/>
              <a:ahLst/>
              <a:cxnLst/>
              <a:rect r="r" b="b" t="t" l="l"/>
              <a:pathLst>
                <a:path h="4319270" w="3600450">
                  <a:moveTo>
                    <a:pt x="3600450" y="3959860"/>
                  </a:moveTo>
                  <a:cubicBezTo>
                    <a:pt x="3600450" y="4159250"/>
                    <a:pt x="3439160" y="4319270"/>
                    <a:pt x="3241040" y="4319270"/>
                  </a:cubicBezTo>
                  <a:lnTo>
                    <a:pt x="359410" y="4319270"/>
                  </a:lnTo>
                  <a:cubicBezTo>
                    <a:pt x="160020" y="4319270"/>
                    <a:pt x="0" y="4157980"/>
                    <a:pt x="0" y="395986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3959860"/>
                  </a:lnTo>
                  <a:close/>
                </a:path>
              </a:pathLst>
            </a:custGeom>
            <a:blipFill>
              <a:blip r:embed="rId3"/>
              <a:stretch>
                <a:fillRect l="-40029" t="0" r="-40029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663950" cy="4384040"/>
            </a:xfrm>
            <a:custGeom>
              <a:avLst/>
              <a:gdLst/>
              <a:ahLst/>
              <a:cxnLst/>
              <a:rect r="r" b="b" t="t" l="l"/>
              <a:pathLst>
                <a:path h="4384040" w="3663950">
                  <a:moveTo>
                    <a:pt x="3271520" y="4384040"/>
                  </a:moveTo>
                  <a:lnTo>
                    <a:pt x="391160" y="4384040"/>
                  </a:lnTo>
                  <a:cubicBezTo>
                    <a:pt x="175260" y="4384040"/>
                    <a:pt x="0" y="4208780"/>
                    <a:pt x="0" y="3992880"/>
                  </a:cubicBezTo>
                  <a:lnTo>
                    <a:pt x="0" y="39116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3991610"/>
                  </a:lnTo>
                  <a:cubicBezTo>
                    <a:pt x="3663950" y="4207510"/>
                    <a:pt x="3487420" y="4384040"/>
                    <a:pt x="3271520" y="438404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3991610"/>
                  </a:lnTo>
                  <a:cubicBezTo>
                    <a:pt x="63500" y="4173220"/>
                    <a:pt x="210820" y="4319270"/>
                    <a:pt x="391160" y="4319270"/>
                  </a:cubicBezTo>
                  <a:lnTo>
                    <a:pt x="3271520" y="4319270"/>
                  </a:lnTo>
                  <a:cubicBezTo>
                    <a:pt x="3453130" y="4319270"/>
                    <a:pt x="3599180" y="4171950"/>
                    <a:pt x="3599180" y="399161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2726170" y="4018509"/>
            <a:ext cx="3845434" cy="4601192"/>
            <a:chOff x="0" y="0"/>
            <a:chExt cx="3663950" cy="43840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31750" y="31750"/>
              <a:ext cx="3600450" cy="4319270"/>
            </a:xfrm>
            <a:custGeom>
              <a:avLst/>
              <a:gdLst/>
              <a:ahLst/>
              <a:cxnLst/>
              <a:rect r="r" b="b" t="t" l="l"/>
              <a:pathLst>
                <a:path h="4319270" w="3600450">
                  <a:moveTo>
                    <a:pt x="3600450" y="3959860"/>
                  </a:moveTo>
                  <a:cubicBezTo>
                    <a:pt x="3600450" y="4159250"/>
                    <a:pt x="3439160" y="4319270"/>
                    <a:pt x="3241040" y="4319270"/>
                  </a:cubicBezTo>
                  <a:lnTo>
                    <a:pt x="359410" y="4319270"/>
                  </a:lnTo>
                  <a:cubicBezTo>
                    <a:pt x="160020" y="4319270"/>
                    <a:pt x="0" y="4157980"/>
                    <a:pt x="0" y="395986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3959860"/>
                  </a:lnTo>
                  <a:close/>
                </a:path>
              </a:pathLst>
            </a:custGeom>
            <a:blipFill>
              <a:blip r:embed="rId4"/>
              <a:stretch>
                <a:fillRect l="-39693" t="0" r="-39693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663950" cy="4384040"/>
            </a:xfrm>
            <a:custGeom>
              <a:avLst/>
              <a:gdLst/>
              <a:ahLst/>
              <a:cxnLst/>
              <a:rect r="r" b="b" t="t" l="l"/>
              <a:pathLst>
                <a:path h="4384040" w="3663950">
                  <a:moveTo>
                    <a:pt x="3271520" y="4384040"/>
                  </a:moveTo>
                  <a:lnTo>
                    <a:pt x="391160" y="4384040"/>
                  </a:lnTo>
                  <a:cubicBezTo>
                    <a:pt x="175260" y="4384040"/>
                    <a:pt x="0" y="4208780"/>
                    <a:pt x="0" y="3992880"/>
                  </a:cubicBezTo>
                  <a:lnTo>
                    <a:pt x="0" y="39116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3991610"/>
                  </a:lnTo>
                  <a:cubicBezTo>
                    <a:pt x="3663950" y="4207510"/>
                    <a:pt x="3487420" y="4384040"/>
                    <a:pt x="3271520" y="438404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3991610"/>
                  </a:lnTo>
                  <a:cubicBezTo>
                    <a:pt x="63500" y="4173220"/>
                    <a:pt x="210820" y="4319270"/>
                    <a:pt x="391160" y="4319270"/>
                  </a:cubicBezTo>
                  <a:lnTo>
                    <a:pt x="3271520" y="4319270"/>
                  </a:lnTo>
                  <a:cubicBezTo>
                    <a:pt x="3453130" y="4319270"/>
                    <a:pt x="3599180" y="4171950"/>
                    <a:pt x="3599180" y="399161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39108" y="517674"/>
            <a:ext cx="1685376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WEare Project Demo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65452" y="1882046"/>
            <a:ext cx="5830720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000" b="true">
                <a:solidFill>
                  <a:srgbClr val="1F20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Reporting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75566" y="8233433"/>
            <a:ext cx="1024867" cy="102486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3499716"/>
            <a:chOff x="0" y="0"/>
            <a:chExt cx="4816593" cy="9217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921736"/>
            </a:xfrm>
            <a:custGeom>
              <a:avLst/>
              <a:gdLst/>
              <a:ahLst/>
              <a:cxnLst/>
              <a:rect r="r" b="b" t="t" l="l"/>
              <a:pathLst>
                <a:path h="92173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21736"/>
                  </a:lnTo>
                  <a:lnTo>
                    <a:pt x="0" y="921736"/>
                  </a:ln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9693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096803" y="557375"/>
            <a:ext cx="137619" cy="13761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353109" y="557375"/>
            <a:ext cx="137619" cy="13761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605028" y="557375"/>
            <a:ext cx="137619" cy="13761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39108" y="517674"/>
            <a:ext cx="1685376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WEare Project Demo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058123" y="4959032"/>
            <a:ext cx="6171754" cy="457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My overall contribution for the project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973574" y="1597458"/>
            <a:ext cx="10645360" cy="1400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85"/>
              </a:lnSpc>
            </a:pPr>
            <a:r>
              <a:rPr lang="en-US" sz="820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Vladislav’s Spotlight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226386"/>
            <a:ext cx="18288000" cy="5120180"/>
            <a:chOff x="0" y="0"/>
            <a:chExt cx="4816593" cy="13485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348525"/>
            </a:xfrm>
            <a:custGeom>
              <a:avLst/>
              <a:gdLst/>
              <a:ahLst/>
              <a:cxnLst/>
              <a:rect r="r" b="b" t="t" l="l"/>
              <a:pathLst>
                <a:path h="134852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8525"/>
                  </a:lnTo>
                  <a:lnTo>
                    <a:pt x="0" y="1348525"/>
                  </a:ln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396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5566" y="8233433"/>
            <a:ext cx="1024867" cy="102486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881796" y="3772969"/>
            <a:ext cx="2918235" cy="2906835"/>
            <a:chOff x="0" y="0"/>
            <a:chExt cx="6502400" cy="6477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1691" t="0" r="-1691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7299405" y="3772969"/>
            <a:ext cx="2918235" cy="2906835"/>
            <a:chOff x="0" y="0"/>
            <a:chExt cx="6502400" cy="647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223" t="-18880" r="223" b="-1888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3093616" y="3772969"/>
            <a:ext cx="2918235" cy="2906835"/>
            <a:chOff x="0" y="0"/>
            <a:chExt cx="6502400" cy="6477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223" t="-16334" r="223" b="-16334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39108" y="517674"/>
            <a:ext cx="1685376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WEare Project Demo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73153" y="6831569"/>
            <a:ext cx="2735520" cy="860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Mina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Mladenova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55525" y="7863444"/>
            <a:ext cx="5170777" cy="256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5"/>
              </a:lnSpc>
              <a:spcBef>
                <a:spcPct val="0"/>
              </a:spcBef>
            </a:pPr>
            <a:r>
              <a:rPr lang="en-US" b="true" sz="151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mina.mladenova.a61@learn.telerikacademy.com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589233" y="6831569"/>
            <a:ext cx="4338579" cy="860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Vladislav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Adamov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947865" y="7854507"/>
            <a:ext cx="5621316" cy="247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3"/>
              </a:lnSpc>
              <a:spcBef>
                <a:spcPct val="0"/>
              </a:spcBef>
            </a:pPr>
            <a:r>
              <a:rPr lang="en-US" b="true" sz="148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vladislav.adamov.a61@learn.telerikacademy.com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276330" y="6831569"/>
            <a:ext cx="2735520" cy="860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Hristo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Hristov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194232" y="1621303"/>
            <a:ext cx="7128580" cy="717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b="true" sz="5000">
                <a:solidFill>
                  <a:srgbClr val="1F20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Meet Our Team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833432" y="7863444"/>
            <a:ext cx="5621316" cy="247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3"/>
              </a:lnSpc>
              <a:spcBef>
                <a:spcPct val="0"/>
              </a:spcBef>
            </a:pPr>
            <a:r>
              <a:rPr lang="en-US" b="true" sz="148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hristo.hristov.a61@learn.telerikacademy.com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5CE1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64038" y="4225038"/>
            <a:ext cx="12759923" cy="1893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46"/>
              </a:lnSpc>
            </a:pPr>
            <a:r>
              <a:rPr lang="en-US" sz="1406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902065" y="2678443"/>
            <a:ext cx="4483871" cy="587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9"/>
              </a:lnSpc>
              <a:spcBef>
                <a:spcPct val="0"/>
              </a:spcBef>
            </a:pPr>
            <a:r>
              <a:rPr lang="en-US" sz="355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WEare Project Demo</a:t>
            </a:r>
          </a:p>
        </p:txBody>
      </p:sp>
      <p:sp>
        <p:nvSpPr>
          <p:cNvPr name="AutoShape 4" id="4"/>
          <p:cNvSpPr/>
          <p:nvPr/>
        </p:nvSpPr>
        <p:spPr>
          <a:xfrm>
            <a:off x="7669737" y="7905501"/>
            <a:ext cx="294852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75566" y="8233433"/>
            <a:ext cx="1024867" cy="102486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5178827" cy="10287000"/>
            <a:chOff x="0" y="0"/>
            <a:chExt cx="1363971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63971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63971">
                  <a:moveTo>
                    <a:pt x="0" y="0"/>
                  </a:moveTo>
                  <a:lnTo>
                    <a:pt x="1363971" y="0"/>
                  </a:lnTo>
                  <a:lnTo>
                    <a:pt x="1363971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363971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386788" y="1584231"/>
            <a:ext cx="7146454" cy="7118538"/>
            <a:chOff x="0" y="0"/>
            <a:chExt cx="6502400" cy="6477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27534" t="0" r="-49449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39108" y="517674"/>
            <a:ext cx="1685376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WEare Project Demo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47742" y="2556110"/>
            <a:ext cx="5693101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000" b="true">
                <a:solidFill>
                  <a:srgbClr val="5271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WEare Project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47742" y="4635586"/>
            <a:ext cx="5813095" cy="13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What is WEare?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What is the project about?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Which are the main functionalities for testing?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75566" y="8233433"/>
            <a:ext cx="1024867" cy="102486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7246552" cy="10287000"/>
            <a:chOff x="0" y="0"/>
            <a:chExt cx="1908557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0855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908557">
                  <a:moveTo>
                    <a:pt x="0" y="0"/>
                  </a:moveTo>
                  <a:lnTo>
                    <a:pt x="1908557" y="0"/>
                  </a:lnTo>
                  <a:lnTo>
                    <a:pt x="1908557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908557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-65072" y="1681433"/>
            <a:ext cx="5159330" cy="6933353"/>
            <a:chOff x="0" y="0"/>
            <a:chExt cx="3663950" cy="49237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2"/>
              <a:stretch>
                <a:fillRect l="-85634" t="0" r="-85634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4666887" y="1676824"/>
            <a:ext cx="5159330" cy="6933353"/>
            <a:chOff x="0" y="0"/>
            <a:chExt cx="3663950" cy="49237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3"/>
              <a:stretch>
                <a:fillRect l="-51280" t="0" r="-5128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1142633" y="3757275"/>
            <a:ext cx="677751" cy="67775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142633" y="5457900"/>
            <a:ext cx="677751" cy="677751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142633" y="7158525"/>
            <a:ext cx="677751" cy="677751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039108" y="517674"/>
            <a:ext cx="1685376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WEare Project Demo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233453" y="2106275"/>
            <a:ext cx="5917576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000" b="true">
                <a:solidFill>
                  <a:srgbClr val="1F20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How we started?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233453" y="3933273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139754" y="3757264"/>
            <a:ext cx="2012018" cy="39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305A7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Planning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139754" y="5806515"/>
            <a:ext cx="5011275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Setting up the projects in Jira (integration with X-ray), GitHub and Postman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233453" y="5633898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139754" y="5419800"/>
            <a:ext cx="449710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305A7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Setting Up the Projects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139754" y="7514788"/>
            <a:ext cx="449710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Creating a task planning document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233453" y="7334522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139754" y="7089215"/>
            <a:ext cx="3398259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305A7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Assigning Tasks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139754" y="4141021"/>
            <a:ext cx="5119546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Early planning of the activities , creating Test Plan, high-level test cases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233453" y="8341100"/>
            <a:ext cx="591757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Main challenges and how we overcome them.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75566" y="8233433"/>
            <a:ext cx="1024867" cy="102486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3499716"/>
            <a:chOff x="0" y="0"/>
            <a:chExt cx="4816593" cy="9217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921736"/>
            </a:xfrm>
            <a:custGeom>
              <a:avLst/>
              <a:gdLst/>
              <a:ahLst/>
              <a:cxnLst/>
              <a:rect r="r" b="b" t="t" l="l"/>
              <a:pathLst>
                <a:path h="92173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21736"/>
                  </a:lnTo>
                  <a:lnTo>
                    <a:pt x="0" y="921736"/>
                  </a:ln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9693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096803" y="557375"/>
            <a:ext cx="137619" cy="13761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353109" y="557375"/>
            <a:ext cx="137619" cy="13761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605028" y="557375"/>
            <a:ext cx="137619" cy="13761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39108" y="517674"/>
            <a:ext cx="1685376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WEare Project Demo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058123" y="4959032"/>
            <a:ext cx="6171754" cy="457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My overall contribution for the project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254957" y="1023689"/>
            <a:ext cx="9778085" cy="1501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45"/>
              </a:lnSpc>
            </a:pPr>
            <a:r>
              <a:rPr lang="en-US" sz="874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Hristo’s Spotlight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75566" y="8233433"/>
            <a:ext cx="1024867" cy="102486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3499716"/>
            <a:chOff x="0" y="0"/>
            <a:chExt cx="4816593" cy="9217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921736"/>
            </a:xfrm>
            <a:custGeom>
              <a:avLst/>
              <a:gdLst/>
              <a:ahLst/>
              <a:cxnLst/>
              <a:rect r="r" b="b" t="t" l="l"/>
              <a:pathLst>
                <a:path h="92173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21736"/>
                  </a:lnTo>
                  <a:lnTo>
                    <a:pt x="0" y="921736"/>
                  </a:ln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9693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096803" y="557375"/>
            <a:ext cx="137619" cy="13761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353109" y="557375"/>
            <a:ext cx="137619" cy="13761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605028" y="557375"/>
            <a:ext cx="137619" cy="13761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39108" y="517674"/>
            <a:ext cx="1685376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WEare Project Demo</a:t>
            </a:r>
          </a:p>
        </p:txBody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6474329" y="3506258"/>
            <a:ext cx="11301237" cy="6780742"/>
            <a:chOff x="0" y="0"/>
            <a:chExt cx="6350000" cy="381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2"/>
              <a:stretch>
                <a:fillRect l="0" t="-2083" r="0" b="-2083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881796" y="4973569"/>
            <a:ext cx="10922236" cy="2530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Creating templates (for test case, bug </a:t>
            </a:r>
          </a:p>
          <a:p>
            <a:pPr algn="l">
              <a:lnSpc>
                <a:spcPts val="3399"/>
              </a:lnSpc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      and preconditions) in Jira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Organizing the work in Sprints according </a:t>
            </a:r>
          </a:p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      to the Test Plan 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Assigning tasks 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Creating test cases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Logging bugs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668671" y="1410133"/>
            <a:ext cx="9856104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b="true" sz="5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Manual Testing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75566" y="8233433"/>
            <a:ext cx="1024867" cy="102486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3499716"/>
            <a:chOff x="0" y="0"/>
            <a:chExt cx="4816593" cy="9217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921736"/>
            </a:xfrm>
            <a:custGeom>
              <a:avLst/>
              <a:gdLst/>
              <a:ahLst/>
              <a:cxnLst/>
              <a:rect r="r" b="b" t="t" l="l"/>
              <a:pathLst>
                <a:path h="92173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21736"/>
                  </a:lnTo>
                  <a:lnTo>
                    <a:pt x="0" y="921736"/>
                  </a:ln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9693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096803" y="557375"/>
            <a:ext cx="137619" cy="13761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353109" y="557375"/>
            <a:ext cx="137619" cy="13761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605028" y="557375"/>
            <a:ext cx="137619" cy="13761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724484" y="2667193"/>
            <a:ext cx="12309968" cy="7001294"/>
          </a:xfrm>
          <a:custGeom>
            <a:avLst/>
            <a:gdLst/>
            <a:ahLst/>
            <a:cxnLst/>
            <a:rect r="r" b="b" t="t" l="l"/>
            <a:pathLst>
              <a:path h="7001294" w="12309968">
                <a:moveTo>
                  <a:pt x="0" y="0"/>
                </a:moveTo>
                <a:lnTo>
                  <a:pt x="12309968" y="0"/>
                </a:lnTo>
                <a:lnTo>
                  <a:pt x="12309968" y="7001294"/>
                </a:lnTo>
                <a:lnTo>
                  <a:pt x="0" y="70012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39108" y="517674"/>
            <a:ext cx="1685376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WEare Project Demo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668671" y="1410133"/>
            <a:ext cx="9856104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b="true" sz="5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Manual Testing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12578" y="0"/>
            <a:ext cx="6975422" cy="10287000"/>
            <a:chOff x="0" y="0"/>
            <a:chExt cx="18371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371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837148">
                  <a:moveTo>
                    <a:pt x="0" y="0"/>
                  </a:moveTo>
                  <a:lnTo>
                    <a:pt x="1837148" y="0"/>
                  </a:lnTo>
                  <a:lnTo>
                    <a:pt x="1837148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837148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5566" y="8233433"/>
            <a:ext cx="1024867" cy="102486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162931" y="4144992"/>
            <a:ext cx="677751" cy="67775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162931" y="6406381"/>
            <a:ext cx="677751" cy="67775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835569" y="2248329"/>
            <a:ext cx="9730576" cy="6495159"/>
          </a:xfrm>
          <a:custGeom>
            <a:avLst/>
            <a:gdLst/>
            <a:ahLst/>
            <a:cxnLst/>
            <a:rect r="r" b="b" t="t" l="l"/>
            <a:pathLst>
              <a:path h="6495159" w="9730576">
                <a:moveTo>
                  <a:pt x="0" y="0"/>
                </a:moveTo>
                <a:lnTo>
                  <a:pt x="9730575" y="0"/>
                </a:lnTo>
                <a:lnTo>
                  <a:pt x="9730575" y="6495160"/>
                </a:lnTo>
                <a:lnTo>
                  <a:pt x="0" y="64951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15" id="15"/>
          <p:cNvSpPr txBox="true"/>
          <p:nvPr/>
        </p:nvSpPr>
        <p:spPr>
          <a:xfrm rot="0">
            <a:off x="1039108" y="517674"/>
            <a:ext cx="1685376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WEare Project Demo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160051" y="1556179"/>
            <a:ext cx="4987798" cy="142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000" b="true">
                <a:solidFill>
                  <a:srgbClr val="1F20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Compatibility Testing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951443" y="4784643"/>
            <a:ext cx="4806749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Latest versions of Chrome, Mozilla Firefox and Safari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53751" y="4303743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160051" y="4103214"/>
            <a:ext cx="4874385" cy="42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305A7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Testing on different browsers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951443" y="7036290"/>
            <a:ext cx="4806749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8" indent="-205104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Using DevTools of Chrome browser</a:t>
            </a:r>
          </a:p>
          <a:p>
            <a:pPr algn="l" marL="410208" indent="-205104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253751" y="6582379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160051" y="6406370"/>
            <a:ext cx="2012018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305A7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Mobile testing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12578" y="0"/>
            <a:ext cx="6975422" cy="10287000"/>
            <a:chOff x="0" y="0"/>
            <a:chExt cx="18371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371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837148">
                  <a:moveTo>
                    <a:pt x="0" y="0"/>
                  </a:moveTo>
                  <a:lnTo>
                    <a:pt x="1837148" y="0"/>
                  </a:lnTo>
                  <a:lnTo>
                    <a:pt x="1837148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837148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5566" y="8233433"/>
            <a:ext cx="1024867" cy="102486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162931" y="4144992"/>
            <a:ext cx="677751" cy="67775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162931" y="6406381"/>
            <a:ext cx="677751" cy="67775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39108" y="517674"/>
            <a:ext cx="1685376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WEare Project Demo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160051" y="1556179"/>
            <a:ext cx="4987798" cy="142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000" b="true">
                <a:solidFill>
                  <a:srgbClr val="1F20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Automation Testing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51443" y="5004260"/>
            <a:ext cx="4806749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Creating Postman collection for the main functionalities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53751" y="4303743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160051" y="4097367"/>
            <a:ext cx="2012018" cy="42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305A7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API Testing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951443" y="7722090"/>
            <a:ext cx="4806749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8" indent="-205104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Creating tests using Java code in IntelliJ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53751" y="6582379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160051" y="6406370"/>
            <a:ext cx="2012018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305A7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Selenium Webdriver Tests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8471699" y="1173947"/>
            <a:ext cx="9954726" cy="7204733"/>
          </a:xfrm>
          <a:custGeom>
            <a:avLst/>
            <a:gdLst/>
            <a:ahLst/>
            <a:cxnLst/>
            <a:rect r="r" b="b" t="t" l="l"/>
            <a:pathLst>
              <a:path h="7204733" w="9954726">
                <a:moveTo>
                  <a:pt x="0" y="0"/>
                </a:moveTo>
                <a:lnTo>
                  <a:pt x="9954726" y="0"/>
                </a:lnTo>
                <a:lnTo>
                  <a:pt x="9954726" y="7204733"/>
                </a:lnTo>
                <a:lnTo>
                  <a:pt x="0" y="72047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rnd">
            <a:gradFill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  <a:prstDash val="solid"/>
            <a:round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5CE1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75566" y="8233433"/>
            <a:ext cx="1024867" cy="102486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74894" y="1108392"/>
            <a:ext cx="16138211" cy="9178608"/>
          </a:xfrm>
          <a:custGeom>
            <a:avLst/>
            <a:gdLst/>
            <a:ahLst/>
            <a:cxnLst/>
            <a:rect r="r" b="b" t="t" l="l"/>
            <a:pathLst>
              <a:path h="9178608" w="16138211">
                <a:moveTo>
                  <a:pt x="0" y="0"/>
                </a:moveTo>
                <a:lnTo>
                  <a:pt x="16138212" y="0"/>
                </a:lnTo>
                <a:lnTo>
                  <a:pt x="16138212" y="9178608"/>
                </a:lnTo>
                <a:lnTo>
                  <a:pt x="0" y="91786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39108" y="517674"/>
            <a:ext cx="1685376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WEare Project Demo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92231" y="196998"/>
            <a:ext cx="5985543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b="true" sz="5000">
                <a:solidFill>
                  <a:srgbClr val="1F20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Postman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DAGXfJ3VHA4</dc:identifier>
  <dcterms:modified xsi:type="dcterms:W3CDTF">2011-08-01T06:04:30Z</dcterms:modified>
  <cp:revision>1</cp:revision>
  <dc:title>Blue Modern Pitch Deck Presentation</dc:title>
</cp:coreProperties>
</file>